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9" r:id="rId1"/>
    <p:sldMasterId id="2147483718" r:id="rId2"/>
    <p:sldMasterId id="2147483828" r:id="rId3"/>
    <p:sldMasterId id="2147483862" r:id="rId4"/>
    <p:sldMasterId id="2147483918" r:id="rId5"/>
    <p:sldMasterId id="2147483930" r:id="rId6"/>
  </p:sldMasterIdLst>
  <p:notesMasterIdLst>
    <p:notesMasterId r:id="rId22"/>
  </p:notesMasterIdLst>
  <p:handoutMasterIdLst>
    <p:handoutMasterId r:id="rId23"/>
  </p:handoutMasterIdLst>
  <p:sldIdLst>
    <p:sldId id="426" r:id="rId7"/>
    <p:sldId id="433" r:id="rId8"/>
    <p:sldId id="436" r:id="rId9"/>
    <p:sldId id="422" r:id="rId10"/>
    <p:sldId id="420" r:id="rId11"/>
    <p:sldId id="423" r:id="rId12"/>
    <p:sldId id="425" r:id="rId13"/>
    <p:sldId id="430" r:id="rId14"/>
    <p:sldId id="421" r:id="rId15"/>
    <p:sldId id="429" r:id="rId16"/>
    <p:sldId id="428" r:id="rId17"/>
    <p:sldId id="432" r:id="rId18"/>
    <p:sldId id="431" r:id="rId19"/>
    <p:sldId id="434" r:id="rId20"/>
    <p:sldId id="435" r:id="rId21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1400" kern="1200">
        <a:solidFill>
          <a:srgbClr val="FF6600"/>
        </a:solidFill>
        <a:latin typeface="Calibri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CC33"/>
    <a:srgbClr val="FF66FF"/>
    <a:srgbClr val="FFFFFF"/>
    <a:srgbClr val="66CCFF"/>
    <a:srgbClr val="99FF99"/>
    <a:srgbClr val="EFEFEF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675" autoAdjust="0"/>
    <p:restoredTop sz="98969" autoAdjust="0"/>
  </p:normalViewPr>
  <p:slideViewPr>
    <p:cSldViewPr snapToObjects="1">
      <p:cViewPr>
        <p:scale>
          <a:sx n="90" d="100"/>
          <a:sy n="90" d="100"/>
        </p:scale>
        <p:origin x="-2244" y="-984"/>
      </p:cViewPr>
      <p:guideLst>
        <p:guide orient="horz" pos="2160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5" d="100"/>
          <a:sy n="55" d="100"/>
        </p:scale>
        <p:origin x="-2286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BCF6D0DE-4D07-4B87-8CD8-0170B0A4C8CA}" type="datetime1">
              <a:rPr lang="en-US" altLang="zh-TW"/>
              <a:pPr>
                <a:defRPr/>
              </a:pPr>
              <a:t>7/11/2017</a:t>
            </a:fld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9F5EA31D-39B8-4ACF-B556-8E673C23344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7578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1B63F80B-3C88-4246-9343-BA4F8ACF937C}" type="datetime1">
              <a:rPr lang="en-US" altLang="zh-TW"/>
              <a:pPr>
                <a:defRPr/>
              </a:pPr>
              <a:t>7/11/2017</a:t>
            </a:fld>
            <a:endParaRPr lang="en-US" alt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noProof="0" smtClean="0"/>
              <a:t>Click to edit Master text styles</a:t>
            </a:r>
          </a:p>
          <a:p>
            <a:pPr lvl="1"/>
            <a:r>
              <a:rPr lang="en-GB" altLang="zh-TW" noProof="0" smtClean="0"/>
              <a:t>Second level</a:t>
            </a:r>
          </a:p>
          <a:p>
            <a:pPr lvl="2"/>
            <a:r>
              <a:rPr lang="en-GB" altLang="zh-TW" noProof="0" smtClean="0"/>
              <a:t>Third level</a:t>
            </a:r>
          </a:p>
          <a:p>
            <a:pPr lvl="3"/>
            <a:r>
              <a:rPr lang="en-GB" altLang="zh-TW" noProof="0" smtClean="0"/>
              <a:t>Fourth level</a:t>
            </a:r>
          </a:p>
          <a:p>
            <a:pPr lvl="4"/>
            <a:r>
              <a:rPr lang="en-GB" altLang="zh-TW" noProof="0" smtClean="0"/>
              <a:t>Fifth level</a:t>
            </a:r>
            <a:endParaRPr lang="en-US" altLang="zh-TW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495300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300" b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CB34AE13-898A-4DA2-B2B9-CB61C31E54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7979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MS PGothic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pitchFamily="18" charset="-12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DBB47-BBE8-4919-99F2-2CF3C84CDE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3B8B3-7475-40E0-BDA6-1427391C5A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152650" cy="59626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305550" cy="59626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775EB-32BA-41FE-8F89-EAB2B45486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3644900"/>
            <a:ext cx="4191000" cy="168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3644900"/>
            <a:ext cx="4191000" cy="168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61AE6-715D-47CE-8F84-71856051979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3016250"/>
            <a:ext cx="2133600" cy="2317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3016250"/>
            <a:ext cx="6248400" cy="23177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8A594-653C-4D16-A4E9-BFFFD091E4EF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6819B-4E85-4605-8A79-DD336EA1FF4E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DC33F-C857-408F-9EBB-02F19E2F6E32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FE115-BF5A-468D-BF11-8305FDA586AC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9ABDE-DE9C-44C1-8242-79A7DF85B224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16571-8B48-4AD8-A985-864FE23E20A1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72761-0D46-4703-A75D-1C35668AF02B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85B5-CB37-413E-8F49-413B36B0BD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8679C-7484-45B5-BC18-9F8033D42DE7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2EA42-A385-429E-8FB9-3FB7EFE85373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B26BA-C903-487D-ACA8-A08D96BF989D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03363-B4F3-4CFA-827F-530B44EF6977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C5BAAAEE-DF91-4FD0-99D1-505BEC4BBF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2400C54A-812B-4045-B409-6A8D8A78FC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BF6FA727-89A5-4C51-B496-A9BC09E123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0CCA25CE-3B4F-4A38-A128-1C00B5D443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8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E80B9FED-12D0-4A83-AB74-14F512F496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EABC59D8-D88E-42B9-A0AE-E49BD668E6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D8D01-8810-4C57-BF10-04781C1D1E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BBAEAD1D-54BB-40A6-A1DB-95881B12B7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787CFD05-DA75-46F0-AD70-5FE2178676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71044BF0-74C2-45BB-8711-4DCC1CF169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55D5E309-9DB0-4647-B839-286C3E4B42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152650" cy="59626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305550" cy="59626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buFontTx/>
              <a:buNone/>
              <a:defRPr>
                <a:cs typeface="Arial Unicode MS" pitchFamily="34" charset="-128"/>
              </a:defRPr>
            </a:lvl1pPr>
          </a:lstStyle>
          <a:p>
            <a:pPr>
              <a:defRPr/>
            </a:pPr>
            <a:fld id="{DBEA3593-E9E2-4050-A604-66D8035E91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CD776A-0A03-4F64-8661-9A751A53572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800130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DFB63B-5DCE-406B-8DAE-3E38021D9FE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394145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02B9DA-9877-40BA-A43A-6F503A5CE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201423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1FF834-1019-40C0-8CE2-591649DF007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0612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67A41F-37B7-47CE-934E-910872DDC7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681864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E428D-6705-4DAA-9DE0-746236F635A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0CDAFA-9FA7-4AA8-A85C-D1F9D0B0AC4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483091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23EC55-4FF6-4756-B8EA-28F7933715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308835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71E690-D31E-409A-AEE0-8D289D4C03E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54455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7DF864-E6A1-48E5-B662-2AAB90C167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44793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EE5607-1770-4DEE-9F00-61681E4E13A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135413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152650" cy="59626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305550" cy="59626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FE9346-4217-4247-83CE-E85D547D64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23936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A5E35-107B-40A9-9ED9-DE707BDFD8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094747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60B85-C730-4D74-B589-8C6B374B6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16331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FBB5A-8619-46AC-BDFE-AB0F9A334B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23408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48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949325"/>
            <a:ext cx="42291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748BE-9E96-4F94-B72A-1388AFC324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6393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FD717-088D-4091-B4EB-7249C32166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39075-DABC-47B0-BA26-CE4C25465A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782491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0E843-0FDB-4C04-86AF-5A76AD32A8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07794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09C7B-82DD-4C6D-90F8-A0E809DBB0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300042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9B735-D261-4818-91F3-F3DC228CFC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95749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29EEB-29C5-499A-83D3-F753553FF3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406943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2C711-4FE2-41CC-8473-C5C12FE867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77600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152650" cy="59626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305550" cy="59626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4CF8F-741B-42F4-8D03-A0A27D7A0A9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76055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5EBB2-A7F9-4124-9EC6-168E49D564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6C77C-7C70-4FA8-98C9-DBD8E762A2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331F6-33F6-464F-AEB4-3E24F2163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8" y="274638"/>
            <a:ext cx="69580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49325"/>
            <a:ext cx="86106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553200"/>
            <a:ext cx="56435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000" b="0">
                <a:solidFill>
                  <a:srgbClr val="A6A6A6"/>
                </a:solidFill>
                <a:latin typeface="+mn-lt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DCF56A13-C1C4-419B-A4FB-6B43B26772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58775" y="260350"/>
            <a:ext cx="1562100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3" r:id="rId2"/>
    <p:sldLayoutId id="2147483882" r:id="rId3"/>
    <p:sldLayoutId id="2147483881" r:id="rId4"/>
    <p:sldLayoutId id="2147483880" r:id="rId5"/>
    <p:sldLayoutId id="2147483879" r:id="rId6"/>
    <p:sldLayoutId id="2147483878" r:id="rId7"/>
    <p:sldLayoutId id="2147483877" r:id="rId8"/>
    <p:sldLayoutId id="2147483876" r:id="rId9"/>
    <p:sldLayoutId id="2147483875" r:id="rId10"/>
    <p:sldLayoutId id="2147483874" r:id="rId11"/>
  </p:sldLayoutIdLst>
  <p:transition>
    <p:fade/>
  </p:transition>
  <p:hf sldNum="0" hdr="0"/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2563" indent="-1825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7188" indent="-174625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9750" indent="-182563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2788" indent="-17303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99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71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843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415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green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71450" y="6324600"/>
            <a:ext cx="438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 userDrawn="1"/>
        </p:nvSpPr>
        <p:spPr>
          <a:xfrm>
            <a:off x="628650" y="6381750"/>
            <a:ext cx="2960688" cy="244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altLang="zh-TW" sz="1000">
                <a:solidFill>
                  <a:srgbClr val="999999"/>
                </a:solidFill>
                <a:ea typeface="微軟正黑體" pitchFamily="34" charset="-120"/>
                <a:cs typeface="+mn-cs"/>
              </a:rPr>
              <a:t>Save the earth… Please print out only when necessary</a:t>
            </a:r>
            <a:endParaRPr lang="zh-TW" altLang="en-US" sz="1000">
              <a:solidFill>
                <a:srgbClr val="999999"/>
              </a:solidFill>
              <a:ea typeface="微軟正黑體" pitchFamily="34" charset="-120"/>
              <a:cs typeface="+mn-cs"/>
            </a:endParaRPr>
          </a:p>
        </p:txBody>
      </p:sp>
      <p:sp>
        <p:nvSpPr>
          <p:cNvPr id="13316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638425"/>
            <a:ext cx="853440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33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3644900"/>
            <a:ext cx="85344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</p:txBody>
      </p:sp>
      <p:pic>
        <p:nvPicPr>
          <p:cNvPr id="13318" name="圖片 6" descr="compal-1.bmp"/>
          <p:cNvPicPr>
            <a:picLocks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143000" y="403225"/>
            <a:ext cx="2160588" cy="130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4" r:id="rId2"/>
    <p:sldLayoutId id="2147483893" r:id="rId3"/>
    <p:sldLayoutId id="2147483892" r:id="rId4"/>
    <p:sldLayoutId id="2147483891" r:id="rId5"/>
    <p:sldLayoutId id="2147483890" r:id="rId6"/>
    <p:sldLayoutId id="2147483889" r:id="rId7"/>
    <p:sldLayoutId id="2147483888" r:id="rId8"/>
    <p:sldLayoutId id="2147483887" r:id="rId9"/>
    <p:sldLayoutId id="2147483886" r:id="rId10"/>
    <p:sldLayoutId id="2147483885" r:id="rId11"/>
  </p:sldLayoutIdLst>
  <p:transition>
    <p:fade/>
  </p:transition>
  <p:hf sldNum="0"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微軟正黑體" pitchFamily="34" charset="-120"/>
          <a:cs typeface="新細明體" pitchFamily="18" charset="-120"/>
        </a:defRPr>
      </a:lvl9pPr>
    </p:titleStyle>
    <p:bodyStyle>
      <a:lvl1pPr marL="342900" indent="-342900" algn="ctr" defTabSz="457200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737373"/>
          </a:solidFill>
          <a:latin typeface="+mn-lt"/>
          <a:ea typeface="+mn-ea"/>
          <a:cs typeface="+mn-cs"/>
        </a:defRPr>
      </a:lvl1pPr>
      <a:lvl2pPr marL="182563" indent="-182563" algn="ctr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1600">
          <a:solidFill>
            <a:srgbClr val="010000"/>
          </a:solidFill>
          <a:latin typeface="+mn-lt"/>
          <a:ea typeface="新細明體" pitchFamily="18" charset="-120"/>
          <a:cs typeface="+mn-cs"/>
        </a:defRPr>
      </a:lvl2pPr>
      <a:lvl3pPr marL="357188" indent="-174625" algn="ctr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600">
          <a:solidFill>
            <a:srgbClr val="1E1E1E"/>
          </a:solidFill>
          <a:latin typeface="+mn-lt"/>
          <a:ea typeface="新細明體" pitchFamily="18" charset="-120"/>
          <a:cs typeface="+mn-cs"/>
        </a:defRPr>
      </a:lvl3pPr>
      <a:lvl4pPr marL="539750" indent="-182563" algn="ctr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新細明體" pitchFamily="18" charset="-120"/>
          <a:cs typeface="+mn-cs"/>
        </a:defRPr>
      </a:lvl4pPr>
      <a:lvl5pPr marL="712788" indent="-173038" algn="ctr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600">
          <a:solidFill>
            <a:srgbClr val="5C5C5C"/>
          </a:solidFill>
          <a:latin typeface="+mn-lt"/>
          <a:ea typeface="新細明體" pitchFamily="18" charset="-120"/>
          <a:cs typeface="+mn-cs"/>
        </a:defRPr>
      </a:lvl5pPr>
      <a:lvl6pPr marL="11699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新細明體" pitchFamily="18" charset="-120"/>
          <a:cs typeface="+mn-cs"/>
        </a:defRPr>
      </a:lvl6pPr>
      <a:lvl7pPr marL="16271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新細明體" pitchFamily="18" charset="-120"/>
          <a:cs typeface="+mn-cs"/>
        </a:defRPr>
      </a:lvl7pPr>
      <a:lvl8pPr marL="20843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新細明體" pitchFamily="18" charset="-120"/>
          <a:cs typeface="+mn-cs"/>
        </a:defRPr>
      </a:lvl8pPr>
      <a:lvl9pPr marL="25415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新細明體" pitchFamily="18" charset="-12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creen-shot-2010-09-21-at-17.44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531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7" descr="footer2.pn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5029200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62600" y="6172200"/>
            <a:ext cx="3276600" cy="381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000" b="0">
                <a:solidFill>
                  <a:srgbClr val="999999"/>
                </a:solidFill>
                <a:latin typeface="Calibri (Body)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584DC7DB-55B8-4733-BF0F-5105A1DE4944}" type="datetime1">
              <a:rPr lang="zh-TW" altLang="en-US"/>
              <a:pPr>
                <a:defRPr/>
              </a:pPr>
              <a:t>2017/7/11</a:t>
            </a:fld>
            <a:endParaRPr lang="zh-TW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00563" y="5791200"/>
            <a:ext cx="4338637" cy="381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  <a:defRPr sz="1000" b="0">
                <a:solidFill>
                  <a:srgbClr val="999999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zh-TW"/>
              <a:t>Presentation Title | Property | Ver.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5" r:id="rId2"/>
    <p:sldLayoutId id="2147483904" r:id="rId3"/>
    <p:sldLayoutId id="2147483903" r:id="rId4"/>
    <p:sldLayoutId id="2147483902" r:id="rId5"/>
    <p:sldLayoutId id="2147483901" r:id="rId6"/>
    <p:sldLayoutId id="2147483900" r:id="rId7"/>
    <p:sldLayoutId id="2147483899" r:id="rId8"/>
    <p:sldLayoutId id="2147483898" r:id="rId9"/>
    <p:sldLayoutId id="2147483897" r:id="rId10"/>
    <p:sldLayoutId id="2147483896" r:id="rId11"/>
  </p:sldLayoutIdLst>
  <p:transition>
    <p:fade/>
  </p:transition>
  <p:hf sldNum="0"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737373"/>
          </a:solidFill>
          <a:latin typeface="+mn-lt"/>
          <a:ea typeface="+mn-ea"/>
          <a:cs typeface="+mn-cs"/>
        </a:defRPr>
      </a:lvl1pPr>
      <a:lvl2pPr marL="182563" indent="-182563" algn="ctr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1600">
          <a:solidFill>
            <a:srgbClr val="010000"/>
          </a:solidFill>
          <a:latin typeface="+mn-lt"/>
          <a:ea typeface="+mn-ea"/>
        </a:defRPr>
      </a:lvl2pPr>
      <a:lvl3pPr marL="357188" indent="-174625" algn="ctr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600">
          <a:solidFill>
            <a:srgbClr val="1E1E1E"/>
          </a:solidFill>
          <a:latin typeface="+mn-lt"/>
          <a:ea typeface="+mn-ea"/>
        </a:defRPr>
      </a:lvl3pPr>
      <a:lvl4pPr marL="539750" indent="-182563" algn="ctr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2788" indent="-173038" algn="ctr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5pPr>
      <a:lvl6pPr marL="11699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71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843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41588" indent="-173038" algn="ctr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1957388" y="274638"/>
            <a:ext cx="69580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3789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49325"/>
            <a:ext cx="86106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1028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553200"/>
            <a:ext cx="5643563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Arial" pitchFamily="34" charset="0"/>
              <a:buNone/>
              <a:defRPr sz="1000" b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zh-TW"/>
              <a:t>IOT TASK FORCE | Angela Hsieh | 26. Jan,2016</a:t>
            </a:r>
          </a:p>
        </p:txBody>
      </p:sp>
      <p:sp>
        <p:nvSpPr>
          <p:cNvPr id="1029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53200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SzTx/>
              <a:buFont typeface="Arial" pitchFamily="34" charset="0"/>
              <a:buNone/>
              <a:defRPr sz="1000" b="0">
                <a:solidFill>
                  <a:srgbClr val="A6A6A6"/>
                </a:solidFill>
                <a:latin typeface="Palatino Linotype" pitchFamily="18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4245D792-17A6-4D9D-B81D-36E08F2530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37894" name="Picture 7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58775" y="260350"/>
            <a:ext cx="1562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ransition>
    <p:fade/>
  </p:transition>
  <p:hf sldNum="0" hdr="0" dt="0"/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entury Gothic" panose="020B0502020202020204" pitchFamily="34" charset="0"/>
          <a:ea typeface="新細明體" pitchFamily="18" charset="-12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entury Gothic" panose="020B0502020202020204" pitchFamily="34" charset="0"/>
          <a:ea typeface="新細明體" pitchFamily="18" charset="-12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entury Gothic" panose="020B0502020202020204" pitchFamily="34" charset="0"/>
          <a:ea typeface="新細明體" pitchFamily="18" charset="-12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entury Gothic" panose="020B0502020202020204" pitchFamily="34" charset="0"/>
          <a:ea typeface="新細明體" pitchFamily="18" charset="-120"/>
        </a:defRPr>
      </a:lvl5pPr>
      <a:lvl6pPr marL="4572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44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716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88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2563" indent="-182563" algn="l" defTabSz="4572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</a:defRPr>
      </a:lvl2pPr>
      <a:lvl3pPr marL="357188" indent="-174625" algn="l" defTabSz="457200" rtl="0" eaLnBrk="0" fontAlgn="base" hangingPunct="0">
        <a:spcBef>
          <a:spcPct val="20000"/>
        </a:spcBef>
        <a:spcAft>
          <a:spcPct val="0"/>
        </a:spcAft>
        <a:buChar char="§"/>
        <a:defRPr sz="2400">
          <a:solidFill>
            <a:srgbClr val="555555"/>
          </a:solidFill>
          <a:latin typeface="+mn-lt"/>
          <a:ea typeface="+mn-ea"/>
        </a:defRPr>
      </a:lvl3pPr>
      <a:lvl4pPr marL="539750" indent="-182563" algn="l" defTabSz="457200" rtl="0" eaLnBrk="0" fontAlgn="base" hangingPunct="0">
        <a:spcBef>
          <a:spcPct val="20000"/>
        </a:spcBef>
        <a:spcAft>
          <a:spcPct val="0"/>
        </a:spcAft>
        <a:buChar char="o"/>
        <a:defRPr sz="1600">
          <a:solidFill>
            <a:srgbClr val="3D3D3D"/>
          </a:solidFill>
          <a:latin typeface="+mn-lt"/>
          <a:ea typeface="+mn-ea"/>
        </a:defRPr>
      </a:lvl4pPr>
      <a:lvl5pPr marL="7127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5pPr>
      <a:lvl6pPr marL="11699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6pPr>
      <a:lvl7pPr marL="16271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7pPr>
      <a:lvl8pPr marL="20843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8pPr>
      <a:lvl9pPr marL="25415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57388" y="274638"/>
            <a:ext cx="695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4800" y="949325"/>
            <a:ext cx="86106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1028" name="Footer Placeholder 4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152400" y="6553200"/>
            <a:ext cx="56435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>
              <a:buFont typeface="Arial" pitchFamily="34" charset="0"/>
              <a:buNone/>
            </a:pPr>
            <a:endParaRPr lang="en-US" altLang="zh-TW" smtClean="0">
              <a:ea typeface="MS PGothic" pitchFamily="34" charset="-128"/>
              <a:cs typeface="+mn-cs"/>
            </a:endParaRPr>
          </a:p>
        </p:txBody>
      </p:sp>
      <p:sp>
        <p:nvSpPr>
          <p:cNvPr id="1029" name="Slide Number Placeholder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781800" y="6553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A6A6A6"/>
                </a:solidFill>
                <a:latin typeface="+mn-lt"/>
              </a:defRPr>
            </a:lvl1pPr>
          </a:lstStyle>
          <a:p>
            <a:pPr>
              <a:buFont typeface="Arial" pitchFamily="34" charset="0"/>
              <a:buNone/>
            </a:pPr>
            <a:fld id="{E8F61509-2FEF-45A7-B2B7-E111A64DC6DF}" type="slidenum">
              <a:rPr lang="en-US" altLang="zh-TW" smtClean="0">
                <a:ea typeface="MS PGothic" pitchFamily="34" charset="-128"/>
                <a:cs typeface="+mn-cs"/>
              </a:rPr>
              <a:pPr>
                <a:buFont typeface="Arial" pitchFamily="34" charset="0"/>
                <a:buNone/>
              </a:pPr>
              <a:t>‹#›</a:t>
            </a:fld>
            <a:endParaRPr lang="en-US" altLang="zh-TW" smtClean="0">
              <a:ea typeface="MS PGothic" pitchFamily="34" charset="-128"/>
              <a:cs typeface="+mn-cs"/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60350"/>
            <a:ext cx="15621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24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ransition>
    <p:fade/>
  </p:transition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72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44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716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8800" algn="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2563" indent="-182563" algn="l" defTabSz="4572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55555"/>
          </a:solidFill>
          <a:latin typeface="+mn-lt"/>
          <a:ea typeface="+mn-ea"/>
        </a:defRPr>
      </a:lvl2pPr>
      <a:lvl3pPr marL="357188" indent="-174625" algn="l" defTabSz="457200" rtl="0" eaLnBrk="0" fontAlgn="base" hangingPunct="0">
        <a:spcBef>
          <a:spcPct val="20000"/>
        </a:spcBef>
        <a:spcAft>
          <a:spcPct val="0"/>
        </a:spcAft>
        <a:buChar char="§"/>
        <a:defRPr sz="2400">
          <a:solidFill>
            <a:srgbClr val="555555"/>
          </a:solidFill>
          <a:latin typeface="+mn-lt"/>
          <a:ea typeface="+mn-ea"/>
        </a:defRPr>
      </a:lvl3pPr>
      <a:lvl4pPr marL="539750" indent="-182563" algn="l" defTabSz="457200" rtl="0" eaLnBrk="0" fontAlgn="base" hangingPunct="0">
        <a:spcBef>
          <a:spcPct val="20000"/>
        </a:spcBef>
        <a:spcAft>
          <a:spcPct val="0"/>
        </a:spcAft>
        <a:buChar char="o"/>
        <a:defRPr sz="1600">
          <a:solidFill>
            <a:srgbClr val="3D3D3D"/>
          </a:solidFill>
          <a:latin typeface="+mn-lt"/>
          <a:ea typeface="+mn-ea"/>
        </a:defRPr>
      </a:lvl4pPr>
      <a:lvl5pPr marL="7127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5pPr>
      <a:lvl6pPr marL="11699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6pPr>
      <a:lvl7pPr marL="16271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7pPr>
      <a:lvl8pPr marL="20843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8pPr>
      <a:lvl9pPr marL="2541588" indent="-173038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57388" y="274638"/>
            <a:ext cx="695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49325"/>
            <a:ext cx="86106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553200"/>
            <a:ext cx="56435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 b="0">
                <a:solidFill>
                  <a:srgbClr val="A6A6A6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A6A6A6"/>
                </a:solidFill>
                <a:latin typeface="+mn-lt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6BBB684E-4A5B-431D-9FA5-BF87180ABE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60350"/>
            <a:ext cx="15621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45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>
    <p:fade/>
  </p:transition>
  <p:hf sldNum="0" hdr="0"/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555555"/>
          </a:solidFill>
          <a:latin typeface="+mn-lt"/>
          <a:ea typeface="+mn-ea"/>
          <a:cs typeface="+mn-cs"/>
        </a:defRPr>
      </a:lvl1pPr>
      <a:lvl2pPr marL="182563" indent="-182563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rgbClr val="555555"/>
          </a:solidFill>
          <a:latin typeface="+mn-lt"/>
          <a:ea typeface="+mn-ea"/>
        </a:defRPr>
      </a:lvl2pPr>
      <a:lvl3pPr marL="357188" indent="-174625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rgbClr val="555555"/>
          </a:solidFill>
          <a:latin typeface="+mn-lt"/>
          <a:ea typeface="+mn-ea"/>
        </a:defRPr>
      </a:lvl3pPr>
      <a:lvl4pPr marL="539750" indent="-182563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umimoji="1" sz="1600">
          <a:solidFill>
            <a:srgbClr val="3D3D3D"/>
          </a:solidFill>
          <a:latin typeface="+mn-lt"/>
          <a:ea typeface="+mn-ea"/>
        </a:defRPr>
      </a:lvl4pPr>
      <a:lvl5pPr marL="712788" indent="-173038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rgbClr val="5C5C5C"/>
          </a:solidFill>
          <a:latin typeface="+mn-lt"/>
          <a:ea typeface="+mn-ea"/>
        </a:defRPr>
      </a:lvl5pPr>
      <a:lvl6pPr marL="11699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6pPr>
      <a:lvl7pPr marL="16271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7pPr>
      <a:lvl8pPr marL="20843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8pPr>
      <a:lvl9pPr marL="2541588" indent="-173038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>
          <a:solidFill>
            <a:srgbClr val="5C5C5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GGVvTgHMHw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sic-ir.org/mirex/wiki/2016:MIREX2016_Resul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8132820_Evaluation_Methods_for_Musical_Audio_Beat_Tracking_Algorithm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music-ir.org/mirex/wiki/2016:MIREX2016_Resul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VaradMeru/cs-274deep-learningreport" TargetMode="External"/><Relationship Id="rId2" Type="http://schemas.openxmlformats.org/officeDocument/2006/relationships/hyperlink" Target="http://www.music-ir.org/mirex/wiki/2016:Audio_Fingerprin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c.kaist.ac.kr/~ilcobo2/alignWithAM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2-dafEMk2A5-sn0Sgkw-4q-Lw0jiuQtu" TargetMode="External"/><Relationship Id="rId3" Type="http://schemas.openxmlformats.org/officeDocument/2006/relationships/hyperlink" Target="http://u.camdemy.com/course/1306/intro" TargetMode="External"/><Relationship Id="rId7" Type="http://schemas.openxmlformats.org/officeDocument/2006/relationships/hyperlink" Target="https://www.youtube.com/channel/UCWN3xxRkmTPmbKwht9FuE5A" TargetMode="External"/><Relationship Id="rId2" Type="http://schemas.openxmlformats.org/officeDocument/2006/relationships/hyperlink" Target="https://mirlab.org/jang/books/audioSignalProcess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6D8_4GkEWUg&amp;index=13&amp;list=PLCJlDcMjVoEdtem5GaohTC1o9HTTFtK7_" TargetMode="External"/><Relationship Id="rId5" Type="http://schemas.openxmlformats.org/officeDocument/2006/relationships/hyperlink" Target="http://ocw.aca.ntu.edu.tw/ntu-ocw/ocw/cou/104S204/7" TargetMode="External"/><Relationship Id="rId4" Type="http://schemas.openxmlformats.org/officeDocument/2006/relationships/hyperlink" Target="https://github.com/stevetjoa/stanford-mi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iano-midi.d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Music information </a:t>
            </a:r>
            <a:r>
              <a:rPr lang="en-US" altLang="zh-TW" dirty="0" smtClean="0"/>
              <a:t>retrieval</a:t>
            </a:r>
            <a:r>
              <a:rPr lang="zh-TW" altLang="en-US" dirty="0" smtClean="0"/>
              <a:t> </a:t>
            </a:r>
            <a:r>
              <a:rPr lang="en-US" altLang="zh-TW" dirty="0" smtClean="0"/>
              <a:t>(MIR) open issue [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]</a:t>
            </a:r>
          </a:p>
          <a:p>
            <a:r>
              <a:rPr lang="en-US" altLang="zh-TW" dirty="0" smtClean="0"/>
              <a:t>Sound feature</a:t>
            </a:r>
          </a:p>
          <a:p>
            <a:r>
              <a:rPr lang="en-US" altLang="zh-TW" dirty="0" smtClean="0"/>
              <a:t>Pre-processing</a:t>
            </a:r>
          </a:p>
          <a:p>
            <a:r>
              <a:rPr lang="en-US" altLang="zh-TW" dirty="0" smtClean="0"/>
              <a:t>Traditional method</a:t>
            </a:r>
          </a:p>
          <a:p>
            <a:r>
              <a:rPr lang="en-US" altLang="zh-TW" dirty="0" smtClean="0"/>
              <a:t>Deep learning method</a:t>
            </a:r>
            <a:endParaRPr lang="en-US" altLang="zh-TW" sz="800" dirty="0"/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Noise cancelation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9889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MIREX 2016 - MCK dataset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22415"/>
            <a:ext cx="8535278" cy="371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304800" y="949325"/>
            <a:ext cx="8610600" cy="60746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www.music-ir.org/mirex/wiki/2016:MIREX2016_Results</a:t>
            </a:r>
            <a:endParaRPr lang="en-US" altLang="zh-TW" dirty="0" smtClean="0"/>
          </a:p>
          <a:p>
            <a:r>
              <a:rPr lang="en-US" altLang="zh-TW" dirty="0"/>
              <a:t>Evaluation definition: </a:t>
            </a:r>
            <a:r>
              <a:rPr lang="en-US" altLang="zh-TW" dirty="0">
                <a:hlinkClick r:id="rId4"/>
              </a:rPr>
              <a:t>https://www.researchgate.net/publication/268132820_Evaluation_Methods_for_Musical_Audio_Beat_Tracking_Algorithms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900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MIREX 2016 - MAZ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949325"/>
            <a:ext cx="8610600" cy="607467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www.music-ir.org/mirex/wiki/2016:MIREX2016_Results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42280"/>
            <a:ext cx="8041019" cy="349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869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 smtClean="0"/>
              <a:t>Cover song detection</a:t>
            </a:r>
            <a:endParaRPr lang="zh-TW" altLang="en-US" sz="66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60114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764704"/>
            <a:ext cx="8610600" cy="535459"/>
          </a:xfrm>
        </p:spPr>
        <p:txBody>
          <a:bodyPr/>
          <a:lstStyle/>
          <a:p>
            <a:r>
              <a:rPr lang="en-US" altLang="zh-TW" dirty="0"/>
              <a:t>https://github.com/markostam/coversongs-dual-convnet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68760"/>
            <a:ext cx="7371928" cy="552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1408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 smtClean="0"/>
              <a:t>Score alignment</a:t>
            </a:r>
            <a:endParaRPr lang="zh-TW" altLang="en-US" sz="66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43263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4705"/>
            <a:ext cx="4707632" cy="301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022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MIR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496" y="949325"/>
            <a:ext cx="4771256" cy="5287963"/>
          </a:xfrm>
        </p:spPr>
        <p:txBody>
          <a:bodyPr/>
          <a:lstStyle/>
          <a:p>
            <a:r>
              <a:rPr lang="en-US" altLang="zh-TW" dirty="0" smtClean="0">
                <a:hlinkClick r:id="rId2"/>
              </a:rPr>
              <a:t>Fingerprint</a:t>
            </a:r>
            <a:r>
              <a:rPr lang="en-US" altLang="zh-TW" dirty="0" smtClean="0"/>
              <a:t> </a:t>
            </a:r>
            <a:r>
              <a:rPr lang="en-US" altLang="zh-TW" sz="1600" dirty="0" smtClean="0">
                <a:solidFill>
                  <a:srgbClr val="7030A0"/>
                </a:solidFill>
              </a:rPr>
              <a:t>[MIREX]</a:t>
            </a:r>
          </a:p>
          <a:p>
            <a:pPr marL="0" indent="0">
              <a:buNone/>
            </a:pPr>
            <a:endParaRPr lang="en-US" altLang="zh-TW" sz="1400" kern="12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dirty="0" smtClean="0"/>
              <a:t>Cover song detection</a:t>
            </a:r>
            <a:r>
              <a:rPr lang="en-US" altLang="zh-TW" sz="1600" dirty="0">
                <a:solidFill>
                  <a:srgbClr val="7030A0"/>
                </a:solidFill>
              </a:rPr>
              <a:t>[MIREX]</a:t>
            </a:r>
          </a:p>
          <a:p>
            <a:pPr marL="0" lvl="1" indent="0">
              <a:spcBef>
                <a:spcPct val="0"/>
              </a:spcBef>
              <a:buNone/>
            </a:pPr>
            <a:r>
              <a:rPr lang="en-US" altLang="zh-TW" b="1" dirty="0"/>
              <a:t>	</a:t>
            </a:r>
            <a:r>
              <a:rPr lang="en-US" altLang="zh-TW" sz="1400" b="1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 parallel CNN</a:t>
            </a:r>
          </a:p>
          <a:p>
            <a:r>
              <a:rPr lang="en-US" altLang="zh-TW" dirty="0" smtClean="0"/>
              <a:t>Genre recognition</a:t>
            </a:r>
            <a:r>
              <a:rPr lang="en-US" altLang="zh-TW" sz="1600" dirty="0">
                <a:solidFill>
                  <a:srgbClr val="7030A0"/>
                </a:solidFill>
              </a:rPr>
              <a:t>[MIREX</a:t>
            </a:r>
            <a:r>
              <a:rPr lang="en-US" altLang="zh-TW" sz="1600" dirty="0" smtClean="0">
                <a:solidFill>
                  <a:srgbClr val="7030A0"/>
                </a:solidFill>
              </a:rPr>
              <a:t>]</a:t>
            </a:r>
            <a:endParaRPr lang="en-US" altLang="zh-TW" dirty="0" smtClean="0"/>
          </a:p>
          <a:p>
            <a:pPr marL="0" lvl="1" indent="0">
              <a:spcBef>
                <a:spcPct val="0"/>
              </a:spcBef>
              <a:buNone/>
            </a:pPr>
            <a:r>
              <a:rPr lang="en-US" altLang="zh-TW" sz="1400" b="1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- CNN</a:t>
            </a:r>
          </a:p>
          <a:p>
            <a:r>
              <a:rPr lang="en-US" altLang="zh-TW" dirty="0" smtClean="0"/>
              <a:t>Transcription </a:t>
            </a:r>
            <a:r>
              <a:rPr lang="zh-TW" altLang="en-US" sz="1400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採譜</a:t>
            </a:r>
            <a:endParaRPr lang="en-US" altLang="zh-TW" sz="1400" kern="12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spcBef>
                <a:spcPct val="0"/>
              </a:spcBef>
              <a:buNone/>
            </a:pPr>
            <a:r>
              <a:rPr lang="en-US" altLang="zh-TW" sz="1400" b="1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- LSTM</a:t>
            </a:r>
          </a:p>
          <a:p>
            <a:r>
              <a:rPr lang="en-US" altLang="zh-TW" dirty="0" smtClean="0"/>
              <a:t>Recommendation</a:t>
            </a:r>
          </a:p>
          <a:p>
            <a:pPr marL="0" indent="0">
              <a:buNone/>
            </a:pPr>
            <a:endParaRPr lang="en-US" altLang="zh-TW" sz="1400" kern="12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dirty="0" smtClean="0"/>
              <a:t>Symbolic melodic  similarity</a:t>
            </a:r>
            <a:r>
              <a:rPr lang="en-US" altLang="zh-TW" sz="1600" dirty="0">
                <a:solidFill>
                  <a:srgbClr val="7030A0"/>
                </a:solidFill>
              </a:rPr>
              <a:t>[MIREX</a:t>
            </a:r>
            <a:r>
              <a:rPr lang="en-US" altLang="zh-TW" sz="1600" dirty="0" smtClean="0">
                <a:solidFill>
                  <a:srgbClr val="7030A0"/>
                </a:solidFill>
              </a:rPr>
              <a:t>]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400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 MIDI</a:t>
            </a:r>
            <a:r>
              <a:rPr lang="zh-TW" altLang="en-US" sz="1400" kern="12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相似性</a:t>
            </a:r>
            <a:endParaRPr lang="en-US" altLang="zh-TW" sz="1400" kern="12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dirty="0" smtClean="0"/>
              <a:t>Moon</a:t>
            </a:r>
            <a:r>
              <a:rPr lang="zh-TW" altLang="en-US" sz="1400" kern="1200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情緒</a:t>
            </a:r>
            <a:r>
              <a:rPr lang="en-US" altLang="zh-TW" sz="1600" dirty="0" smtClean="0">
                <a:solidFill>
                  <a:srgbClr val="7030A0"/>
                </a:solidFill>
              </a:rPr>
              <a:t>[MIREX</a:t>
            </a:r>
            <a:r>
              <a:rPr lang="en-US" altLang="zh-TW" sz="1600" dirty="0">
                <a:solidFill>
                  <a:srgbClr val="7030A0"/>
                </a:solidFill>
              </a:rPr>
              <a:t>]</a:t>
            </a:r>
          </a:p>
          <a:p>
            <a:pPr marL="0" indent="0">
              <a:buNone/>
            </a:pPr>
            <a:endParaRPr lang="en-US" altLang="zh-TW" sz="1400" kern="12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dirty="0" smtClean="0"/>
              <a:t>Source separation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4644008" y="951252"/>
            <a:ext cx="4771256" cy="571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rgbClr val="555555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rgbClr val="555555"/>
                </a:solidFill>
                <a:latin typeface="+mn-lt"/>
                <a:ea typeface="+mn-ea"/>
              </a:defRPr>
            </a:lvl2pPr>
            <a:lvl3pPr marL="357188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rgbClr val="555555"/>
                </a:solidFill>
                <a:latin typeface="+mn-lt"/>
                <a:ea typeface="+mn-ea"/>
              </a:defRPr>
            </a:lvl3pPr>
            <a:lvl4pPr marL="5397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kumimoji="1" sz="1600">
                <a:solidFill>
                  <a:srgbClr val="3D3D3D"/>
                </a:solidFill>
                <a:latin typeface="+mn-lt"/>
                <a:ea typeface="+mn-ea"/>
              </a:defRPr>
            </a:lvl4pPr>
            <a:lvl5pPr marL="71278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400">
                <a:solidFill>
                  <a:srgbClr val="5C5C5C"/>
                </a:solidFill>
                <a:latin typeface="+mn-lt"/>
                <a:ea typeface="+mn-ea"/>
              </a:defRPr>
            </a:lvl5pPr>
            <a:lvl6pPr marL="1169988" indent="-173038" algn="l" defTabSz="457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600">
                <a:solidFill>
                  <a:srgbClr val="5C5C5C"/>
                </a:solidFill>
                <a:latin typeface="+mn-lt"/>
                <a:ea typeface="+mn-ea"/>
              </a:defRPr>
            </a:lvl6pPr>
            <a:lvl7pPr marL="1627188" indent="-173038" algn="l" defTabSz="457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600">
                <a:solidFill>
                  <a:srgbClr val="5C5C5C"/>
                </a:solidFill>
                <a:latin typeface="+mn-lt"/>
                <a:ea typeface="+mn-ea"/>
              </a:defRPr>
            </a:lvl7pPr>
            <a:lvl8pPr marL="2084388" indent="-173038" algn="l" defTabSz="457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600">
                <a:solidFill>
                  <a:srgbClr val="5C5C5C"/>
                </a:solidFill>
                <a:latin typeface="+mn-lt"/>
                <a:ea typeface="+mn-ea"/>
              </a:defRPr>
            </a:lvl8pPr>
            <a:lvl9pPr marL="2541588" indent="-173038" algn="l" defTabSz="457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600">
                <a:solidFill>
                  <a:srgbClr val="5C5C5C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smtClean="0"/>
              <a:t>Instrument detection</a:t>
            </a:r>
          </a:p>
          <a:p>
            <a:pPr marL="0" indent="0">
              <a:buNone/>
            </a:pPr>
            <a:endParaRPr lang="en-US" altLang="zh-TW" sz="14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kern="0" dirty="0" smtClean="0"/>
              <a:t>Pitch tracking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TW" sz="1400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-</a:t>
            </a:r>
            <a:r>
              <a:rPr lang="en-US" altLang="zh-TW" sz="14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CNN/DNN/RNN</a:t>
            </a:r>
          </a:p>
          <a:p>
            <a:r>
              <a:rPr lang="en-US" altLang="zh-TW" kern="0" dirty="0" smtClean="0"/>
              <a:t>Tempo estimation </a:t>
            </a:r>
            <a:r>
              <a:rPr lang="en-US" altLang="zh-TW" sz="1600" dirty="0">
                <a:solidFill>
                  <a:srgbClr val="7030A0"/>
                </a:solidFill>
              </a:rPr>
              <a:t>[MIREX</a:t>
            </a:r>
            <a:r>
              <a:rPr lang="en-US" altLang="zh-TW" sz="1600" dirty="0" smtClean="0">
                <a:solidFill>
                  <a:srgbClr val="7030A0"/>
                </a:solidFill>
              </a:rPr>
              <a:t>] </a:t>
            </a:r>
            <a:r>
              <a:rPr lang="zh-TW" altLang="en-US" sz="14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速度</a:t>
            </a:r>
            <a:r>
              <a:rPr lang="zh-TW" altLang="en-US" kern="0" dirty="0" smtClean="0"/>
              <a:t> </a:t>
            </a:r>
            <a:endParaRPr lang="en-US" altLang="zh-TW" kern="0" dirty="0" smtClean="0"/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US" altLang="zh-TW" sz="1400" dirty="0" smtClean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 [MIREX 2016 </a:t>
            </a:r>
            <a:r>
              <a:rPr lang="en-US" altLang="zh-TW" sz="1400" dirty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P-score </a:t>
            </a:r>
            <a:r>
              <a:rPr lang="en-US" altLang="zh-TW" sz="1400" dirty="0" smtClean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0.89]</a:t>
            </a:r>
            <a:endParaRPr lang="en-US" altLang="zh-TW" sz="1400" dirty="0">
              <a:solidFill>
                <a:srgbClr val="00B0F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kern="0" dirty="0" smtClean="0"/>
              <a:t>Score alignment </a:t>
            </a:r>
            <a:r>
              <a:rPr lang="en-US" altLang="zh-TW" sz="1400" dirty="0">
                <a:solidFill>
                  <a:srgbClr val="7030A0"/>
                </a:solidFill>
              </a:rPr>
              <a:t>[MIREX]</a:t>
            </a:r>
            <a:r>
              <a:rPr lang="en-US" altLang="zh-TW" sz="1400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[</a:t>
            </a:r>
            <a:r>
              <a:rPr lang="en-US" altLang="zh-TW" sz="14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audio 2 midi]</a:t>
            </a:r>
          </a:p>
          <a:p>
            <a:pPr marL="0" lvl="1" indent="0">
              <a:spcBef>
                <a:spcPct val="0"/>
              </a:spcBef>
              <a:buNone/>
            </a:pPr>
            <a:r>
              <a:rPr lang="en-US" altLang="zh-TW" sz="1400" b="1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</a:rPr>
              <a:t>	-RNN[</a:t>
            </a:r>
            <a:r>
              <a:rPr lang="en-US" altLang="zh-TW" sz="1400" b="1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hlinkClick r:id="rId3"/>
              </a:rPr>
              <a:t>link</a:t>
            </a:r>
            <a:r>
              <a:rPr lang="en-US" altLang="zh-TW" sz="1400" b="1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</a:rPr>
              <a:t>][</a:t>
            </a:r>
            <a:r>
              <a:rPr lang="en-US" altLang="zh-TW" sz="1400" b="1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hlinkClick r:id="rId4"/>
              </a:rPr>
              <a:t>link</a:t>
            </a:r>
            <a:r>
              <a:rPr lang="en-US" altLang="zh-TW" sz="1400" b="1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</a:rPr>
              <a:t>] </a:t>
            </a:r>
            <a:r>
              <a:rPr lang="en-US" altLang="zh-TW" sz="1400" b="1" dirty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</a:rPr>
              <a:t>[MIREX </a:t>
            </a:r>
            <a:r>
              <a:rPr lang="en-US" altLang="zh-TW" sz="1400" b="1" dirty="0" smtClean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</a:rPr>
              <a:t> 2016 total </a:t>
            </a:r>
            <a:r>
              <a:rPr lang="en-US" altLang="zh-TW" sz="1400" b="1" dirty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</a:rPr>
              <a:t>precision 97.43%]</a:t>
            </a:r>
          </a:p>
          <a:p>
            <a:r>
              <a:rPr lang="en-US" altLang="zh-TW" kern="0" dirty="0" smtClean="0"/>
              <a:t>Song structure/form</a:t>
            </a:r>
          </a:p>
          <a:p>
            <a:pPr marL="0" indent="0">
              <a:buNone/>
            </a:pPr>
            <a:endParaRPr lang="en-US" altLang="zh-TW" sz="14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kern="0" dirty="0" smtClean="0"/>
              <a:t>Beat tracking</a:t>
            </a:r>
            <a:r>
              <a:rPr lang="zh-TW" altLang="en-US" sz="1600" dirty="0">
                <a:solidFill>
                  <a:srgbClr val="7030A0"/>
                </a:solidFill>
              </a:rPr>
              <a:t> </a:t>
            </a:r>
            <a:r>
              <a:rPr lang="en-US" altLang="zh-TW" sz="1600" dirty="0">
                <a:solidFill>
                  <a:srgbClr val="7030A0"/>
                </a:solidFill>
              </a:rPr>
              <a:t>[MIREX</a:t>
            </a:r>
            <a:r>
              <a:rPr lang="en-US" altLang="zh-TW" sz="1600" dirty="0" smtClean="0">
                <a:solidFill>
                  <a:srgbClr val="7030A0"/>
                </a:solidFill>
              </a:rPr>
              <a:t>]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TW" sz="1400" dirty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- </a:t>
            </a:r>
            <a:r>
              <a:rPr lang="en-US" altLang="zh-TW" sz="1400" dirty="0" smtClean="0">
                <a:solidFill>
                  <a:srgbClr val="FF66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BLSTM (2011) </a:t>
            </a:r>
            <a:r>
              <a:rPr lang="en-US" altLang="zh-TW" sz="1400" dirty="0">
                <a:solidFill>
                  <a:srgbClr val="00B0F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[MIREX 2016 F-measure 73.89%]</a:t>
            </a:r>
          </a:p>
          <a:p>
            <a:r>
              <a:rPr lang="en-US" altLang="zh-TW" kern="0" dirty="0" smtClean="0"/>
              <a:t>Key detection</a:t>
            </a:r>
            <a:r>
              <a:rPr lang="zh-TW" altLang="en-US" sz="1600" dirty="0">
                <a:solidFill>
                  <a:srgbClr val="7030A0"/>
                </a:solidFill>
              </a:rPr>
              <a:t> </a:t>
            </a:r>
            <a:r>
              <a:rPr lang="en-US" altLang="zh-TW" sz="1600" dirty="0">
                <a:solidFill>
                  <a:srgbClr val="7030A0"/>
                </a:solidFill>
              </a:rPr>
              <a:t>[MIREX</a:t>
            </a:r>
            <a:r>
              <a:rPr lang="en-US" altLang="zh-TW" sz="1600" dirty="0" smtClean="0">
                <a:solidFill>
                  <a:srgbClr val="7030A0"/>
                </a:solidFill>
              </a:rPr>
              <a:t>]</a:t>
            </a:r>
          </a:p>
          <a:p>
            <a:pPr marL="0" indent="0">
              <a:buNone/>
            </a:pPr>
            <a:endParaRPr lang="en-US" altLang="zh-TW" sz="14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kern="0" dirty="0" smtClean="0"/>
              <a:t>Query by humming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sz="1600" dirty="0">
                <a:solidFill>
                  <a:srgbClr val="7030A0"/>
                </a:solidFill>
              </a:rPr>
              <a:t>[MIREX]</a:t>
            </a:r>
          </a:p>
          <a:p>
            <a:pPr marL="0" indent="0">
              <a:buNone/>
            </a:pPr>
            <a:endParaRPr lang="en-US" altLang="zh-TW" sz="14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indent="0">
              <a:buNone/>
            </a:pPr>
            <a:endParaRPr lang="en-US" altLang="zh-TW" sz="1400" dirty="0">
              <a:solidFill>
                <a:srgbClr val="FF66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zh-TW" altLang="en-US" kern="0" dirty="0"/>
          </a:p>
        </p:txBody>
      </p:sp>
      <p:sp>
        <p:nvSpPr>
          <p:cNvPr id="6" name="矩形 5"/>
          <p:cNvSpPr/>
          <p:nvPr/>
        </p:nvSpPr>
        <p:spPr>
          <a:xfrm>
            <a:off x="4427984" y="2340670"/>
            <a:ext cx="4320480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27984" y="3028851"/>
            <a:ext cx="4608512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27984" y="4437112"/>
            <a:ext cx="4608512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96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schedule for sound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2162"/>
            <a:ext cx="8333892" cy="213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5584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949325"/>
            <a:ext cx="8964488" cy="5287963"/>
          </a:xfrm>
        </p:spPr>
        <p:txBody>
          <a:bodyPr/>
          <a:lstStyle/>
          <a:p>
            <a:r>
              <a:rPr lang="en-US" altLang="zh-TW" sz="2000" dirty="0" smtClean="0"/>
              <a:t>Sound signal introduction and feature extraction</a:t>
            </a:r>
          </a:p>
          <a:p>
            <a:pPr marL="0" indent="0">
              <a:buNone/>
            </a:pPr>
            <a:r>
              <a:rPr lang="en-US" altLang="zh-TW" sz="2000" dirty="0" smtClean="0"/>
              <a:t>	</a:t>
            </a:r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://mirlab.org/jang/books/audioSignalProcessing</a:t>
            </a:r>
            <a:r>
              <a:rPr lang="en-US" altLang="zh-TW" sz="1800" dirty="0" smtClean="0">
                <a:hlinkClick r:id="rId2"/>
              </a:rPr>
              <a:t>/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400" b="0" dirty="0" smtClean="0"/>
              <a:t>Music </a:t>
            </a:r>
            <a:r>
              <a:rPr lang="en-US" altLang="zh-TW" sz="1400" b="0" dirty="0"/>
              <a:t>signal retrieval and analysis (</a:t>
            </a:r>
            <a:r>
              <a:rPr lang="zh-TW" altLang="en-US" sz="1400" b="0" dirty="0"/>
              <a:t>音樂訊號檢索與分析</a:t>
            </a:r>
            <a:r>
              <a:rPr lang="en-US" altLang="zh-TW" sz="1400" b="0" dirty="0"/>
              <a:t>) </a:t>
            </a:r>
            <a:r>
              <a:rPr lang="en-US" altLang="zh-TW" sz="1400" b="0" dirty="0">
                <a:hlinkClick r:id="rId3"/>
              </a:rPr>
              <a:t>http://</a:t>
            </a:r>
            <a:r>
              <a:rPr lang="en-US" altLang="zh-TW" sz="1400" b="0" dirty="0" smtClean="0">
                <a:hlinkClick r:id="rId3"/>
              </a:rPr>
              <a:t>u.camdemy.com/course/1306/intro</a:t>
            </a:r>
            <a:endParaRPr lang="en-US" altLang="zh-TW" sz="1400" b="0" dirty="0" smtClean="0"/>
          </a:p>
          <a:p>
            <a:pPr marL="0" indent="0">
              <a:buNone/>
            </a:pPr>
            <a:endParaRPr lang="en-US" altLang="zh-TW" sz="1400" b="0" dirty="0" smtClean="0"/>
          </a:p>
          <a:p>
            <a:r>
              <a:rPr lang="en-US" altLang="zh-TW" sz="2000" dirty="0" smtClean="0"/>
              <a:t>Stanford </a:t>
            </a:r>
            <a:r>
              <a:rPr lang="en-US" altLang="zh-TW" sz="2000" dirty="0"/>
              <a:t>MIR lab , Notes on Music Information </a:t>
            </a:r>
            <a:r>
              <a:rPr lang="en-US" altLang="zh-TW" sz="2000" dirty="0" smtClean="0"/>
              <a:t>Retrieval 	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github.com/stevetjoa/stanford-mir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(python </a:t>
            </a:r>
            <a:r>
              <a:rPr lang="en-US" altLang="zh-TW" sz="2000" dirty="0" smtClean="0"/>
              <a:t>librosa package)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1800" dirty="0"/>
          </a:p>
          <a:p>
            <a:r>
              <a:rPr lang="en-US" altLang="zh-TW" sz="2000" dirty="0" smtClean="0"/>
              <a:t>Traditional Speech process 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數位語音處理</a:t>
            </a:r>
            <a:r>
              <a:rPr lang="zh-TW" altLang="en-US" sz="2000" dirty="0" smtClean="0"/>
              <a:t>概論 </a:t>
            </a:r>
            <a:r>
              <a:rPr lang="en-US" altLang="zh-TW" sz="2000" dirty="0" smtClean="0">
                <a:hlinkClick r:id="rId5"/>
              </a:rPr>
              <a:t>http</a:t>
            </a:r>
            <a:r>
              <a:rPr lang="en-US" altLang="zh-TW" sz="2000" dirty="0">
                <a:hlinkClick r:id="rId5"/>
              </a:rPr>
              <a:t>://</a:t>
            </a:r>
            <a:r>
              <a:rPr lang="en-US" altLang="zh-TW" sz="2000" dirty="0" smtClean="0">
                <a:hlinkClick r:id="rId5"/>
              </a:rPr>
              <a:t>ocw.aca.ntu.edu.tw/ntu-ocw/ocw/cou/104S204/7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 smtClean="0"/>
              <a:t>Deep learning on Speech Recognition</a:t>
            </a:r>
          </a:p>
          <a:p>
            <a:pPr marL="0" indent="0">
              <a:buNone/>
            </a:pPr>
            <a:r>
              <a:rPr lang="en-US" altLang="zh-TW" sz="2000" dirty="0"/>
              <a:t>	 </a:t>
            </a:r>
            <a:r>
              <a:rPr lang="en-US" altLang="zh-TW" sz="2000" dirty="0" smtClean="0"/>
              <a:t>Stanford  CS224D </a:t>
            </a:r>
            <a:r>
              <a:rPr lang="en-US" altLang="zh-TW" sz="2000" dirty="0"/>
              <a:t>Guest Lecture: Andrew Maas - Lectures from </a:t>
            </a:r>
            <a:r>
              <a:rPr lang="en-US" altLang="zh-TW" sz="2000" dirty="0" smtClean="0"/>
              <a:t>2015</a:t>
            </a:r>
          </a:p>
          <a:p>
            <a:pPr marL="0" indent="0">
              <a:buNone/>
            </a:pPr>
            <a:r>
              <a:rPr lang="en-US" altLang="zh-TW" sz="1600" dirty="0"/>
              <a:t>	</a:t>
            </a:r>
            <a:r>
              <a:rPr lang="en-US" altLang="zh-TW" sz="1600" dirty="0" smtClean="0"/>
              <a:t> Andrew Maas co-work with Andrew NG from 2011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en-US" altLang="zh-TW" sz="1400" dirty="0">
                <a:hlinkClick r:id="rId6"/>
              </a:rPr>
              <a:t>https://www.youtube.com/watch?v=6D8_4GkEWUg&amp;index=13&amp;list=PLCJlDcMjVoEdtem5GaohTC1o9HTTFtK7</a:t>
            </a:r>
            <a:r>
              <a:rPr lang="en-US" altLang="zh-TW" sz="1400" dirty="0" smtClean="0">
                <a:hlinkClick r:id="rId6"/>
              </a:rPr>
              <a:t>_</a:t>
            </a:r>
            <a:endParaRPr lang="en-US" altLang="zh-TW" sz="1400" dirty="0" smtClean="0"/>
          </a:p>
          <a:p>
            <a:pPr marL="0" indent="0">
              <a:buNone/>
            </a:pPr>
            <a:endParaRPr lang="en-US" altLang="zh-TW" sz="1400" dirty="0" smtClean="0"/>
          </a:p>
          <a:p>
            <a:r>
              <a:rPr lang="en-US" altLang="zh-TW" sz="1600" dirty="0" err="1" smtClean="0"/>
              <a:t>Youtuber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>
                <a:hlinkClick r:id="rId7"/>
              </a:rPr>
              <a:t>Siraj</a:t>
            </a:r>
            <a:r>
              <a:rPr lang="en-US" altLang="zh-TW" sz="1600" dirty="0" smtClean="0">
                <a:hlinkClick r:id="rId7"/>
              </a:rPr>
              <a:t> </a:t>
            </a:r>
            <a:r>
              <a:rPr lang="en-US" altLang="zh-TW" sz="1600" dirty="0" err="1" smtClean="0">
                <a:hlinkClick r:id="rId7"/>
              </a:rPr>
              <a:t>Raval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b="0" dirty="0"/>
              <a:t>Music Generation </a:t>
            </a:r>
            <a:r>
              <a:rPr lang="en-US" altLang="zh-TW" sz="1400" b="0" dirty="0" smtClean="0"/>
              <a:t> </a:t>
            </a:r>
            <a:r>
              <a:rPr lang="en-US" altLang="zh-TW" sz="1400" dirty="0" smtClean="0">
                <a:hlinkClick r:id="rId8"/>
              </a:rPr>
              <a:t>https</a:t>
            </a:r>
            <a:r>
              <a:rPr lang="en-US" altLang="zh-TW" sz="1400" dirty="0">
                <a:hlinkClick r:id="rId8"/>
              </a:rPr>
              <a:t>://</a:t>
            </a:r>
            <a:r>
              <a:rPr lang="en-US" altLang="zh-TW" sz="1400" dirty="0" smtClean="0">
                <a:hlinkClick r:id="rId8"/>
              </a:rPr>
              <a:t>www.youtube.com/playlist?list=PL2-dafEMk2A5-sn0Sgkw-4q-Lw0jiuQtu</a:t>
            </a:r>
            <a:endParaRPr lang="en-US" altLang="zh-TW" sz="1400" dirty="0" smtClean="0"/>
          </a:p>
          <a:p>
            <a:endParaRPr lang="en-US" altLang="zh-TW" sz="1400" dirty="0" smtClean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9147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NTU </a:t>
            </a:r>
            <a:r>
              <a:rPr lang="zh-TW" altLang="en-US" dirty="0" smtClean="0"/>
              <a:t>張智星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836712"/>
            <a:ext cx="8610600" cy="535459"/>
          </a:xfrm>
        </p:spPr>
        <p:txBody>
          <a:bodyPr/>
          <a:lstStyle/>
          <a:p>
            <a:r>
              <a:rPr lang="en-US" altLang="zh-TW" dirty="0"/>
              <a:t>url: https://mirlab.org/jang/books/audioSignalProcessing/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" y="1372171"/>
            <a:ext cx="5484859" cy="53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93827"/>
            <a:ext cx="3161997" cy="541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713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NTHU </a:t>
            </a:r>
            <a:r>
              <a:rPr lang="zh-TW" altLang="en-US" dirty="0" smtClean="0"/>
              <a:t>劉奕汶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34876"/>
            <a:ext cx="4176464" cy="594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504" y="908720"/>
            <a:ext cx="514064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劉</a:t>
            </a:r>
            <a:r>
              <a:rPr lang="zh-TW" altLang="en-US" dirty="0"/>
              <a:t>奕汶</a:t>
            </a:r>
          </a:p>
          <a:p>
            <a:r>
              <a:rPr lang="zh-TW" altLang="en-US" dirty="0"/>
              <a:t>國立清華大學電機工程學系   教授 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學歷：美國史丹佛大學電機博士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經  歷：</a:t>
            </a:r>
            <a:br>
              <a:rPr lang="zh-TW" altLang="en-US" dirty="0"/>
            </a:br>
            <a:r>
              <a:rPr lang="zh-TW" altLang="en-US" dirty="0"/>
              <a:t>＊國立清華大學</a:t>
            </a:r>
            <a:r>
              <a:rPr lang="en-US" altLang="zh-TW" dirty="0"/>
              <a:t>102</a:t>
            </a:r>
            <a:r>
              <a:rPr lang="zh-TW" altLang="en-US" dirty="0"/>
              <a:t>傑出教學獎</a:t>
            </a:r>
            <a:br>
              <a:rPr lang="zh-TW" altLang="en-US" dirty="0"/>
            </a:br>
            <a:r>
              <a:rPr lang="zh-TW" altLang="en-US" dirty="0"/>
              <a:t>＊教學網站：</a:t>
            </a:r>
            <a:r>
              <a:rPr lang="en-US" altLang="zh-TW" dirty="0"/>
              <a:t>http://www.ee.nthu.edu.tw/ywliu/</a:t>
            </a:r>
            <a:br>
              <a:rPr lang="en-US" altLang="zh-TW" dirty="0"/>
            </a:br>
            <a:r>
              <a:rPr lang="zh-TW" altLang="en-US" dirty="0"/>
              <a:t>＊授課領域：數位聲訊分析與合成、數位訊號處理、機率、</a:t>
            </a:r>
            <a:br>
              <a:rPr lang="zh-TW" altLang="en-US" dirty="0"/>
            </a:br>
            <a:r>
              <a:rPr lang="zh-TW" altLang="en-US" dirty="0"/>
              <a:t>                    線性代數、類神經網路</a:t>
            </a:r>
            <a:br>
              <a:rPr lang="zh-TW" altLang="en-US" dirty="0"/>
            </a:br>
            <a:r>
              <a:rPr lang="zh-TW" altLang="en-US" dirty="0"/>
              <a:t>＊研究專長：信號處理</a:t>
            </a:r>
            <a:r>
              <a:rPr lang="en-US" altLang="zh-TW" dirty="0"/>
              <a:t>, </a:t>
            </a:r>
            <a:r>
              <a:rPr lang="zh-TW" altLang="en-US" dirty="0"/>
              <a:t>聽覺科學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26" y="5229200"/>
            <a:ext cx="50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http://ocw.nthu.edu.tw/ocw/index.php?page=course&amp;cid=130&amp;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88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9912" y="274638"/>
            <a:ext cx="8610600" cy="431800"/>
          </a:xfrm>
        </p:spPr>
        <p:txBody>
          <a:bodyPr/>
          <a:lstStyle/>
          <a:p>
            <a:r>
              <a:rPr lang="en-US" altLang="zh-TW" sz="2400" dirty="0" smtClean="0"/>
              <a:t>Coursera - </a:t>
            </a:r>
            <a:r>
              <a:rPr lang="en-US" altLang="zh-TW" sz="2400" b="0" dirty="0"/>
              <a:t>Audio Signal Processing for Music </a:t>
            </a:r>
            <a:r>
              <a:rPr lang="en-US" altLang="zh-TW" sz="2400" b="0" dirty="0" smtClean="0"/>
              <a:t>Applications</a:t>
            </a:r>
            <a:endParaRPr lang="zh-TW" altLang="en-US" sz="24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75860"/>
            <a:ext cx="5564039" cy="557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0075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/>
              <a:t>Beat Tracking </a:t>
            </a:r>
            <a:r>
              <a:rPr lang="en-US" altLang="zh-TW" sz="6600" dirty="0" smtClean="0"/>
              <a:t>dataset</a:t>
            </a:r>
            <a:endParaRPr lang="zh-TW" altLang="en-US" sz="66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20225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Piano database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949325"/>
            <a:ext cx="8610600" cy="1399555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http://www.piano-midi.de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Author 25, Album 96, Song 332</a:t>
            </a:r>
          </a:p>
          <a:p>
            <a:r>
              <a:rPr lang="en-US" altLang="zh-TW" dirty="0" smtClean="0"/>
              <a:t>Format: MIDI, F0, MP3, OGG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4295"/>
            <a:ext cx="8285163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07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Content">
  <a:themeElements>
    <a:clrScheme name="10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10_Content">
      <a:majorFont>
        <a:latin typeface="Calibri"/>
        <a:ea typeface="微軟正黑體"/>
        <a:cs typeface="新細明體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8_Content">
  <a:themeElements>
    <a:clrScheme name="18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18_Content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Content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高階主管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鳳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TW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TW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TW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TW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Content">
  <a:themeElements>
    <a:clrScheme name="3_Content 1">
      <a:dk1>
        <a:srgbClr val="555555"/>
      </a:dk1>
      <a:lt1>
        <a:srgbClr val="FFFFFF"/>
      </a:lt1>
      <a:dk2>
        <a:srgbClr val="70AC28"/>
      </a:dk2>
      <a:lt2>
        <a:srgbClr val="E2EDC3"/>
      </a:lt2>
      <a:accent1>
        <a:srgbClr val="0B5ED7"/>
      </a:accent1>
      <a:accent2>
        <a:srgbClr val="00A7B4"/>
      </a:accent2>
      <a:accent3>
        <a:srgbClr val="FFFFFF"/>
      </a:accent3>
      <a:accent4>
        <a:srgbClr val="474747"/>
      </a:accent4>
      <a:accent5>
        <a:srgbClr val="AAB6E8"/>
      </a:accent5>
      <a:accent6>
        <a:srgbClr val="0097A3"/>
      </a:accent6>
      <a:hlink>
        <a:srgbClr val="005AFF"/>
      </a:hlink>
      <a:folHlink>
        <a:srgbClr val="7CBD2A"/>
      </a:folHlink>
    </a:clrScheme>
    <a:fontScheme name="3_Content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ontent 1">
        <a:dk1>
          <a:srgbClr val="555555"/>
        </a:dk1>
        <a:lt1>
          <a:srgbClr val="FFFFFF"/>
        </a:lt1>
        <a:dk2>
          <a:srgbClr val="70AC28"/>
        </a:dk2>
        <a:lt2>
          <a:srgbClr val="E2EDC3"/>
        </a:lt2>
        <a:accent1>
          <a:srgbClr val="0B5ED7"/>
        </a:accent1>
        <a:accent2>
          <a:srgbClr val="00A7B4"/>
        </a:accent2>
        <a:accent3>
          <a:srgbClr val="FFFFFF"/>
        </a:accent3>
        <a:accent4>
          <a:srgbClr val="474747"/>
        </a:accent4>
        <a:accent5>
          <a:srgbClr val="AAB6E8"/>
        </a:accent5>
        <a:accent6>
          <a:srgbClr val="0097A3"/>
        </a:accent6>
        <a:hlink>
          <a:srgbClr val="005AFF"/>
        </a:hlink>
        <a:folHlink>
          <a:srgbClr val="7CBD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65960</TotalTime>
  <Words>133</Words>
  <Application>Microsoft Office PowerPoint</Application>
  <PresentationFormat>如螢幕大小 (4:3)</PresentationFormat>
  <Paragraphs>75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6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3_Content</vt:lpstr>
      <vt:lpstr>10_Content</vt:lpstr>
      <vt:lpstr>18_Content</vt:lpstr>
      <vt:lpstr>5_Content</vt:lpstr>
      <vt:lpstr>4_Content</vt:lpstr>
      <vt:lpstr>6_Content</vt:lpstr>
      <vt:lpstr>PowerPoint 簡報</vt:lpstr>
      <vt:lpstr>MIR</vt:lpstr>
      <vt:lpstr>Training schedule for sound</vt:lpstr>
      <vt:lpstr>resource</vt:lpstr>
      <vt:lpstr>NTU 張智星</vt:lpstr>
      <vt:lpstr>NTHU 劉奕汶</vt:lpstr>
      <vt:lpstr>Coursera - Audio Signal Processing for Music Applications</vt:lpstr>
      <vt:lpstr>Beat Tracking dataset</vt:lpstr>
      <vt:lpstr>Piano database</vt:lpstr>
      <vt:lpstr>MIREX 2016 - MCK dataset</vt:lpstr>
      <vt:lpstr>MIREX 2016 - MAZ dataset</vt:lpstr>
      <vt:lpstr>Cover song detection</vt:lpstr>
      <vt:lpstr>PowerPoint 簡報</vt:lpstr>
      <vt:lpstr>Score alignment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Compal ODM/CM Capability and Experience Sharing</dc:title>
  <dc:creator>Alex Lee</dc:creator>
  <cp:lastModifiedBy>Chen. AlvinYC (GSM)</cp:lastModifiedBy>
  <cp:revision>956</cp:revision>
  <dcterms:created xsi:type="dcterms:W3CDTF">2010-08-30T01:56:19Z</dcterms:created>
  <dcterms:modified xsi:type="dcterms:W3CDTF">2017-07-11T10:18:41Z</dcterms:modified>
</cp:coreProperties>
</file>